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EA094-8464-4363-9F99-D6C94370760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3C29C-7C4B-40D3-B9C1-01C3F1B2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85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7CB13791-CFF4-4C1E-877F-C2D1711164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1564FF1F-9209-4862-98B8-B105626A2C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6F81E2B2-2605-493C-A239-0B9CB47B06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ECACB6-E436-41D5-B97C-AF98668D719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543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C6DEDE1A-E38F-4AD2-9110-73C52AEFE6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865CCC9D-4D38-468D-A35B-84E9046188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084B543-AAFA-4BEA-BB35-A1A1FF57DE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74CED7-8FBA-4A96-B847-0335FAF51343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443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FB9F5679-3CAF-44AE-AC98-41E718DE98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72710E44-AC0A-43A8-9B89-15FA272145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61D6677-A198-4040-BF49-2099961A25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948C97-FB79-4615-A466-DCE147DF910A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226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80C3D629-5377-41A3-84C9-FC4415D9BF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6074F979-A792-411A-9380-64A94FC9FC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6C9795BD-AC27-4D85-B119-364994A928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72C4F8-2079-48F6-9200-0B9844FD2CAE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074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B58516FB-1225-42DC-98B0-4C518B2025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4B05DD8B-33AC-4DB9-9AF7-4C2EB43835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4FBAEF8C-9A6C-482A-A55D-70FCCDFD3A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452D98-1C37-49B2-91FA-796F1A6BA4F0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903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D83C0-0EB9-485B-84E4-48BD29BB0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CDF7CB-8115-4805-AF6C-4AE97E4CA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0E18C-2AB1-47FE-9B68-689DE7597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D54F-E4B3-46BE-B9C6-5E978BC674C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8ABCB-5AA9-4EB0-8338-43C131D1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07B7A-1D20-4527-8A69-0E91E59C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998-C724-4E35-9B5B-973208FA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7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95BE8-F3BD-4E98-8332-698688D60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E5197E-AE21-4104-A084-CD1E8D3FD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B0AD5-7A81-4183-A144-261FAF765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D54F-E4B3-46BE-B9C6-5E978BC674C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D6306-CE70-42A9-8A2F-5D6C1BACC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57446-304B-4723-AD5E-6F93DB43A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998-C724-4E35-9B5B-973208FA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2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BB1798-CAE1-4BB4-BE42-8C67DCC49B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8D1355-2551-45C6-AB52-DC35AEB43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FF6FA-9DE6-4857-B675-03050B2CC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D54F-E4B3-46BE-B9C6-5E978BC674C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E84C6-D13F-4D61-B3BF-D2083FE37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8214B-E2E2-4E29-9A6E-1636D49EE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998-C724-4E35-9B5B-973208FA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8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7B350-A134-406F-9111-E3EE0C3D4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0763F-1DB9-4452-8424-F1E8B988D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4ABE4-9EC4-4E11-B2FB-F362A2D9F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D54F-E4B3-46BE-B9C6-5E978BC674C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83468-7C67-4619-82FC-1807188E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0110A-0E87-45BE-A3CC-B811D7F14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998-C724-4E35-9B5B-973208FA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7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1D4DE-9F9E-4004-98F2-1427E1A5B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50EBE-E8A6-4132-BCCB-43567ECBD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C7A1D-6240-4F52-AD8F-90E776FDD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D54F-E4B3-46BE-B9C6-5E978BC674C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CA616-1FCD-4CB1-9A23-98D385D5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804D7-D665-463D-838D-2C3148624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998-C724-4E35-9B5B-973208FA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9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198DE-7BFC-41E0-9A09-501616FEE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7FBFD-137A-46A2-99BC-77A8CC988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E1E6A9-CFF1-4BA3-A4FB-7935FC3E2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517EB3-0310-4638-9174-B4DDD111F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D54F-E4B3-46BE-B9C6-5E978BC674C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9D9DF-9A9C-4A17-AC4A-568D109B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B078-49EA-450E-87A1-59CA45A8D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998-C724-4E35-9B5B-973208FA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1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C918F-9240-410D-B780-24115B4D5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165FE-6441-4DE2-9826-58E15A4C5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CD922-6C96-4C0B-BD6D-AC897DB16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DD5FF-67FB-4A63-8CE4-0497E6E77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8DDA0E-B2F0-4AA6-A0EA-C45C208D4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DAE230-AFAC-480F-9279-908DA2479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D54F-E4B3-46BE-B9C6-5E978BC674C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975B39-8E5F-40B9-BB7A-CAA4EBAE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06239A-2BA8-485B-B8B8-B9EA45F1F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998-C724-4E35-9B5B-973208FA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2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BEBE8-F7B1-4683-A047-31B38B462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C2B854-4534-4F50-83DF-23671BC6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D54F-E4B3-46BE-B9C6-5E978BC674C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6A7BC5-4C47-4D80-B474-2FAA58C33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18AF2-AE8D-4444-923C-44A97C35E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998-C724-4E35-9B5B-973208FA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9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66AB2F-AEB7-4BE0-82AD-7786428DF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D54F-E4B3-46BE-B9C6-5E978BC674C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99F9C8-672E-4B7B-89AB-2FB671C2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465EF-2E95-4E42-B73D-9A09BE5A0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998-C724-4E35-9B5B-973208FA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0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EBA8C-A233-45B4-8148-8B71B2038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C1E97-D35B-4E21-BF69-DB57EB912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A25B2-93A3-4EF5-9F6F-3EA2A80F3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A1953-26F8-44F1-9BC4-1ACCB7631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D54F-E4B3-46BE-B9C6-5E978BC674C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0998B-4270-44F3-8897-920AF7949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3F111-1D6B-4BED-AEB1-BED9A437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998-C724-4E35-9B5B-973208FA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0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14BDD-32C6-46F6-880A-7C0D69580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21932F-6778-421B-8BF5-4F4E74ED9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E2F01E-62CF-45A9-ABEC-95EB0C2E2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85362-D167-41F4-A91A-CDB70543F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D54F-E4B3-46BE-B9C6-5E978BC674C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D167-5310-4E09-A2EC-E2BF60D28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0F366-9C92-4F98-B254-DC5523EB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998-C724-4E35-9B5B-973208FA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5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A7C9EE-735B-45CA-8AE6-43689FC14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2BDBA-4827-4480-87D6-9AEC3C621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9A44F-D33B-49B1-B754-5CF2E80E65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7D54F-E4B3-46BE-B9C6-5E978BC674C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E4A3B-E11A-453D-AEDB-538AC269C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637DE-3953-43AB-9270-F598A1E0B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3B998-C724-4E35-9B5B-973208FA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10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">
            <a:extLst>
              <a:ext uri="{FF2B5EF4-FFF2-40B4-BE49-F238E27FC236}">
                <a16:creationId xmlns:a16="http://schemas.microsoft.com/office/drawing/2014/main" id="{66D96970-A7E5-456B-B473-09F607030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14401"/>
            <a:ext cx="8229600" cy="4525963"/>
          </a:xfrm>
        </p:spPr>
        <p:txBody>
          <a:bodyPr/>
          <a:lstStyle/>
          <a:p>
            <a:pPr marL="463550" indent="-463550">
              <a:spcBef>
                <a:spcPct val="0"/>
              </a:spcBef>
              <a:buNone/>
            </a:pPr>
            <a:r>
              <a:rPr lang="en-US" altLang="en-US" sz="2400" b="1" dirty="0"/>
              <a:t>Fill in the missing number to complete each equation.</a:t>
            </a:r>
            <a:br>
              <a:rPr lang="en-US" altLang="en-US" sz="2400" dirty="0"/>
            </a:br>
            <a:endParaRPr lang="en-US" altLang="en-US" sz="2400" dirty="0"/>
          </a:p>
          <a:p>
            <a:pPr marL="463550" indent="-463550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en-US" altLang="en-US" sz="2400" dirty="0"/>
              <a:t>__ × 7 = 56    </a:t>
            </a:r>
            <a:br>
              <a:rPr lang="en-US" altLang="en-US" sz="2400" dirty="0"/>
            </a:br>
            <a:endParaRPr lang="en-US" altLang="en-US" sz="2400" dirty="0"/>
          </a:p>
          <a:p>
            <a:pPr marL="463550" indent="-463550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en-US" altLang="en-US" sz="2400" dirty="0"/>
              <a:t>36 ÷ __ = 4    </a:t>
            </a:r>
            <a:br>
              <a:rPr lang="en-US" altLang="en-US" sz="2400" dirty="0"/>
            </a:br>
            <a:endParaRPr lang="en-US" altLang="en-US" sz="2400" dirty="0"/>
          </a:p>
          <a:p>
            <a:pPr marL="463550" indent="-463550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en-US" altLang="en-US" sz="2400" dirty="0"/>
              <a:t>5 × __ = 35   </a:t>
            </a:r>
            <a:br>
              <a:rPr lang="en-US" altLang="en-US" sz="2400" dirty="0"/>
            </a:br>
            <a:r>
              <a:rPr lang="en-US" altLang="en-US" sz="2400" dirty="0"/>
              <a:t>  </a:t>
            </a:r>
          </a:p>
          <a:p>
            <a:pPr marL="463550" indent="-463550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en-US" altLang="en-US" sz="2400" dirty="0"/>
              <a:t>72 ÷ __ = 9     </a:t>
            </a:r>
          </a:p>
          <a:p>
            <a:pPr marL="463550" indent="-463550">
              <a:spcBef>
                <a:spcPct val="0"/>
              </a:spcBef>
            </a:pPr>
            <a:endParaRPr lang="en-US" altLang="en-US" sz="2400" dirty="0"/>
          </a:p>
        </p:txBody>
      </p:sp>
      <p:sp>
        <p:nvSpPr>
          <p:cNvPr id="5123" name="Title 2">
            <a:extLst>
              <a:ext uri="{FF2B5EF4-FFF2-40B4-BE49-F238E27FC236}">
                <a16:creationId xmlns:a16="http://schemas.microsoft.com/office/drawing/2014/main" id="{661FD691-FE24-4BA2-89BE-114B05711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09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Warm-Up</a:t>
            </a:r>
          </a:p>
        </p:txBody>
      </p:sp>
    </p:spTree>
    <p:extLst>
      <p:ext uri="{BB962C8B-B14F-4D97-AF65-F5344CB8AC3E}">
        <p14:creationId xmlns:p14="http://schemas.microsoft.com/office/powerpoint/2010/main" val="1224992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>
            <a:extLst>
              <a:ext uri="{FF2B5EF4-FFF2-40B4-BE49-F238E27FC236}">
                <a16:creationId xmlns:a16="http://schemas.microsoft.com/office/drawing/2014/main" id="{EE5E3AFC-3498-4CA0-931F-D92E5B7B4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09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Exit Problems</a:t>
            </a:r>
          </a:p>
        </p:txBody>
      </p:sp>
      <p:sp>
        <p:nvSpPr>
          <p:cNvPr id="29699" name="Content Placeholder 1">
            <a:extLst>
              <a:ext uri="{FF2B5EF4-FFF2-40B4-BE49-F238E27FC236}">
                <a16:creationId xmlns:a16="http://schemas.microsoft.com/office/drawing/2014/main" id="{23A21401-5CA5-4F81-87AD-3F66EF55D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14401"/>
            <a:ext cx="8229600" cy="4525963"/>
          </a:xfrm>
        </p:spPr>
        <p:txBody>
          <a:bodyPr/>
          <a:lstStyle/>
          <a:p>
            <a:pPr marL="463550" indent="-463550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63550" algn="l"/>
              </a:tabLst>
            </a:pPr>
            <a:r>
              <a:rPr lang="en-US" altLang="en-US" sz="2400"/>
              <a:t>Write two equivalent fractions for      .</a:t>
            </a:r>
            <a:br>
              <a:rPr lang="en-US" altLang="en-US" sz="2400"/>
            </a:br>
            <a:br>
              <a:rPr lang="en-US" altLang="en-US" sz="2400"/>
            </a:br>
            <a:endParaRPr lang="en-US" altLang="en-US" sz="2400"/>
          </a:p>
          <a:p>
            <a:pPr marL="463550" indent="-463550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63550" algn="l"/>
              </a:tabLst>
            </a:pPr>
            <a:endParaRPr lang="en-US" altLang="en-US" sz="2400"/>
          </a:p>
          <a:p>
            <a:pPr marL="463550" indent="-463550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63550" algn="l"/>
              </a:tabLst>
            </a:pPr>
            <a:r>
              <a:rPr lang="en-US" altLang="en-US" sz="2400"/>
              <a:t>Write two equivalent fractions for       . </a:t>
            </a:r>
          </a:p>
        </p:txBody>
      </p:sp>
      <p:graphicFrame>
        <p:nvGraphicFramePr>
          <p:cNvPr id="29700" name="Object 15">
            <a:extLst>
              <a:ext uri="{FF2B5EF4-FFF2-40B4-BE49-F238E27FC236}">
                <a16:creationId xmlns:a16="http://schemas.microsoft.com/office/drawing/2014/main" id="{CBCEC1C9-9FD7-4B32-A870-5EF8C72C25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7663" y="747713"/>
          <a:ext cx="404812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139700" imgH="368300" progId="Equation.3">
                  <p:embed/>
                </p:oleObj>
              </mc:Choice>
              <mc:Fallback>
                <p:oleObj name="Equation" r:id="rId4" imgW="139700" imgH="368300" progId="Equation.3">
                  <p:embed/>
                  <p:pic>
                    <p:nvPicPr>
                      <p:cNvPr id="29700" name="Object 15">
                        <a:extLst>
                          <a:ext uri="{FF2B5EF4-FFF2-40B4-BE49-F238E27FC236}">
                            <a16:creationId xmlns:a16="http://schemas.microsoft.com/office/drawing/2014/main" id="{CBCEC1C9-9FD7-4B32-A870-5EF8C72C25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7663" y="747713"/>
                        <a:ext cx="404812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16">
            <a:extLst>
              <a:ext uri="{FF2B5EF4-FFF2-40B4-BE49-F238E27FC236}">
                <a16:creationId xmlns:a16="http://schemas.microsoft.com/office/drawing/2014/main" id="{523AF67E-087A-47D4-86F0-D750E7F712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19888" y="2206626"/>
          <a:ext cx="46196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6" imgW="215806" imgH="368140" progId="Equation.3">
                  <p:embed/>
                </p:oleObj>
              </mc:Choice>
              <mc:Fallback>
                <p:oleObj name="Equation" r:id="rId6" imgW="215806" imgH="368140" progId="Equation.3">
                  <p:embed/>
                  <p:pic>
                    <p:nvPicPr>
                      <p:cNvPr id="29701" name="Object 16">
                        <a:extLst>
                          <a:ext uri="{FF2B5EF4-FFF2-40B4-BE49-F238E27FC236}">
                            <a16:creationId xmlns:a16="http://schemas.microsoft.com/office/drawing/2014/main" id="{523AF67E-087A-47D4-86F0-D750E7F712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9888" y="2206626"/>
                        <a:ext cx="461962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200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>
            <a:extLst>
              <a:ext uri="{FF2B5EF4-FFF2-40B4-BE49-F238E27FC236}">
                <a16:creationId xmlns:a16="http://schemas.microsoft.com/office/drawing/2014/main" id="{3F2BCF09-3F58-40D4-8D2B-9CC6D2044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09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Vocabulary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C0C561-518B-4795-9D5B-3FF2A3A22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14400"/>
            <a:ext cx="8229600" cy="1227138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i="1">
                <a:solidFill>
                  <a:schemeClr val="tx2"/>
                </a:solidFill>
              </a:rPr>
              <a:t>Fraction</a:t>
            </a:r>
          </a:p>
          <a:p>
            <a:pPr marL="0" indent="0">
              <a:buNone/>
            </a:pPr>
            <a:r>
              <a:rPr lang="en-US" altLang="en-US" sz="2400"/>
              <a:t>A number written as                     .</a:t>
            </a:r>
          </a:p>
          <a:p>
            <a:pPr marL="0" indent="0">
              <a:buNone/>
            </a:pPr>
            <a:endParaRPr lang="en-US" altLang="en-US" sz="2400"/>
          </a:p>
          <a:p>
            <a:pPr marL="0" indent="0">
              <a:buNone/>
            </a:pPr>
            <a:endParaRPr lang="en-US" altLang="en-US" sz="2400"/>
          </a:p>
        </p:txBody>
      </p:sp>
      <p:graphicFrame>
        <p:nvGraphicFramePr>
          <p:cNvPr id="4" name="Object 7">
            <a:extLst>
              <a:ext uri="{FF2B5EF4-FFF2-40B4-BE49-F238E27FC236}">
                <a16:creationId xmlns:a16="http://schemas.microsoft.com/office/drawing/2014/main" id="{DBBC8865-C939-4E6B-A9CF-C18CA53279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1227139"/>
          <a:ext cx="157003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774364" imgH="368140" progId="Equation.3">
                  <p:embed/>
                </p:oleObj>
              </mc:Choice>
              <mc:Fallback>
                <p:oleObj name="Equation" r:id="rId4" imgW="774364" imgH="368140" progId="Equation.3">
                  <p:embed/>
                  <p:pic>
                    <p:nvPicPr>
                      <p:cNvPr id="4" name="Object 7">
                        <a:extLst>
                          <a:ext uri="{FF2B5EF4-FFF2-40B4-BE49-F238E27FC236}">
                            <a16:creationId xmlns:a16="http://schemas.microsoft.com/office/drawing/2014/main" id="{DBBC8865-C939-4E6B-A9CF-C18CA53279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27139"/>
                        <a:ext cx="1570038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38E4DA09-C3FD-431E-A4D6-A835E4E34591}"/>
              </a:ext>
            </a:extLst>
          </p:cNvPr>
          <p:cNvSpPr txBox="1">
            <a:spLocks/>
          </p:cNvSpPr>
          <p:nvPr/>
        </p:nvSpPr>
        <p:spPr bwMode="auto">
          <a:xfrm>
            <a:off x="2255839" y="2201864"/>
            <a:ext cx="761523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3550" indent="-4635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/>
              <a:t>Good to Know!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>
                <a:sym typeface="Wingdings" panose="05000000000000000000" pitchFamily="2" charset="2"/>
              </a:rPr>
              <a:t>	</a:t>
            </a:r>
            <a:r>
              <a:rPr lang="en-US" altLang="en-US" sz="2400"/>
              <a:t>A fraction represents part of a whole number.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>
                <a:sym typeface="Wingdings" panose="05000000000000000000" pitchFamily="2" charset="2"/>
              </a:rPr>
              <a:t>	</a:t>
            </a:r>
            <a:r>
              <a:rPr lang="en-US" altLang="en-US" sz="2400"/>
              <a:t>The denominator in a fraction cannot be 0.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>
                <a:sym typeface="Wingdings" panose="05000000000000000000" pitchFamily="2" charset="2"/>
              </a:rPr>
              <a:t>	</a:t>
            </a:r>
            <a:r>
              <a:rPr lang="en-US" altLang="en-US" sz="2400"/>
              <a:t>The line between the numerator and the denominator can be read “out of.”</a:t>
            </a:r>
          </a:p>
        </p:txBody>
      </p:sp>
      <p:pic>
        <p:nvPicPr>
          <p:cNvPr id="6" name="Picture 5" descr="lightbulb.png">
            <a:extLst>
              <a:ext uri="{FF2B5EF4-FFF2-40B4-BE49-F238E27FC236}">
                <a16:creationId xmlns:a16="http://schemas.microsoft.com/office/drawing/2014/main" id="{D4F676A8-9396-435E-946A-014F5F50CA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7238" y="2071688"/>
            <a:ext cx="341312" cy="48895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8F9BA08-EA44-4DFE-8BB7-F2A6B22F5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568826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chemeClr val="tx2"/>
                </a:solidFill>
              </a:rPr>
              <a:t>Equivalent Fractions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Two fractions that name the same amount. 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B71810D-779B-4363-93AD-6921BD0BE3FD}"/>
              </a:ext>
            </a:extLst>
          </p:cNvPr>
          <p:cNvGrpSpPr>
            <a:grpSpLocks/>
          </p:cNvGrpSpPr>
          <p:nvPr/>
        </p:nvGrpSpPr>
        <p:grpSpPr bwMode="auto">
          <a:xfrm>
            <a:off x="2779714" y="6143625"/>
            <a:ext cx="3648075" cy="527050"/>
            <a:chOff x="2690311" y="6201527"/>
            <a:chExt cx="3648114" cy="526854"/>
          </a:xfrm>
        </p:grpSpPr>
        <p:grpSp>
          <p:nvGrpSpPr>
            <p:cNvPr id="9236" name="Group 27">
              <a:extLst>
                <a:ext uri="{FF2B5EF4-FFF2-40B4-BE49-F238E27FC236}">
                  <a16:creationId xmlns:a16="http://schemas.microsoft.com/office/drawing/2014/main" id="{B9961CBD-C597-4FCA-8705-CC7287763F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2447" y="6326943"/>
              <a:ext cx="3415978" cy="312517"/>
              <a:chOff x="2922447" y="5875518"/>
              <a:chExt cx="3415978" cy="312517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32E96F6-377C-4E34-A747-0E5EDB9347A9}"/>
                  </a:ext>
                </a:extLst>
              </p:cNvPr>
              <p:cNvSpPr/>
              <p:nvPr/>
            </p:nvSpPr>
            <p:spPr>
              <a:xfrm>
                <a:off x="2922088" y="5875468"/>
                <a:ext cx="1712931" cy="312621"/>
              </a:xfrm>
              <a:prstGeom prst="rect">
                <a:avLst/>
              </a:prstGeom>
              <a:solidFill>
                <a:srgbClr val="663300"/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C0AEF14-D7BA-4D4B-B906-F7EF9E26D3F1}"/>
                  </a:ext>
                </a:extLst>
              </p:cNvPr>
              <p:cNvSpPr/>
              <p:nvPr/>
            </p:nvSpPr>
            <p:spPr>
              <a:xfrm>
                <a:off x="4625493" y="5875468"/>
                <a:ext cx="1712932" cy="312621"/>
              </a:xfrm>
              <a:prstGeom prst="rect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aphicFrame>
          <p:nvGraphicFramePr>
            <p:cNvPr id="9237" name="Object 9">
              <a:extLst>
                <a:ext uri="{FF2B5EF4-FFF2-40B4-BE49-F238E27FC236}">
                  <a16:creationId xmlns:a16="http://schemas.microsoft.com/office/drawing/2014/main" id="{84AF4C94-8EAD-4B6B-AE2B-7057BC84369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90311" y="6201527"/>
            <a:ext cx="157062" cy="5268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7" imgW="215806" imgH="723586" progId="Equation.DSMT4">
                    <p:embed/>
                  </p:oleObj>
                </mc:Choice>
                <mc:Fallback>
                  <p:oleObj name="Equation" r:id="rId7" imgW="215806" imgH="723586" progId="Equation.DSMT4">
                    <p:embed/>
                    <p:pic>
                      <p:nvPicPr>
                        <p:cNvPr id="9237" name="Object 9">
                          <a:extLst>
                            <a:ext uri="{FF2B5EF4-FFF2-40B4-BE49-F238E27FC236}">
                              <a16:creationId xmlns:a16="http://schemas.microsoft.com/office/drawing/2014/main" id="{84AF4C94-8EAD-4B6B-AE2B-7057BC84369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0311" y="6201527"/>
                          <a:ext cx="157062" cy="5268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3CAD27A-B145-4710-AE1D-D1E400C27E76}"/>
              </a:ext>
            </a:extLst>
          </p:cNvPr>
          <p:cNvGrpSpPr>
            <a:grpSpLocks/>
          </p:cNvGrpSpPr>
          <p:nvPr/>
        </p:nvGrpSpPr>
        <p:grpSpPr bwMode="auto">
          <a:xfrm>
            <a:off x="2781301" y="5473700"/>
            <a:ext cx="3630613" cy="527050"/>
            <a:chOff x="2692741" y="5531373"/>
            <a:chExt cx="3631215" cy="527050"/>
          </a:xfrm>
        </p:grpSpPr>
        <p:grpSp>
          <p:nvGrpSpPr>
            <p:cNvPr id="9229" name="Group 16">
              <a:extLst>
                <a:ext uri="{FF2B5EF4-FFF2-40B4-BE49-F238E27FC236}">
                  <a16:creationId xmlns:a16="http://schemas.microsoft.com/office/drawing/2014/main" id="{7F018810-5069-48B2-868F-9EEA10C532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2447" y="5650218"/>
              <a:ext cx="3401509" cy="312517"/>
              <a:chOff x="2858947" y="5729468"/>
              <a:chExt cx="3401509" cy="312517"/>
            </a:xfrm>
          </p:grpSpPr>
          <p:grpSp>
            <p:nvGrpSpPr>
              <p:cNvPr id="9231" name="Group 11">
                <a:extLst>
                  <a:ext uri="{FF2B5EF4-FFF2-40B4-BE49-F238E27FC236}">
                    <a16:creationId xmlns:a16="http://schemas.microsoft.com/office/drawing/2014/main" id="{F16F2A47-E027-464E-9E7A-B2B7924CE4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58947" y="5729468"/>
                <a:ext cx="1698584" cy="312517"/>
                <a:chOff x="2858947" y="5729468"/>
                <a:chExt cx="1698584" cy="312517"/>
              </a:xfrm>
            </p:grpSpPr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0B7B6046-F2DC-4A0D-93BA-78C7D7ECBCBD}"/>
                    </a:ext>
                  </a:extLst>
                </p:cNvPr>
                <p:cNvSpPr/>
                <p:nvPr/>
              </p:nvSpPr>
              <p:spPr>
                <a:xfrm>
                  <a:off x="2859467" y="5729686"/>
                  <a:ext cx="566831" cy="312737"/>
                </a:xfrm>
                <a:prstGeom prst="rect">
                  <a:avLst/>
                </a:prstGeom>
                <a:solidFill>
                  <a:schemeClr val="accent6"/>
                </a:solidFill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150E3A8C-E079-4997-9B1F-C80F72331054}"/>
                    </a:ext>
                  </a:extLst>
                </p:cNvPr>
                <p:cNvSpPr/>
                <p:nvPr/>
              </p:nvSpPr>
              <p:spPr>
                <a:xfrm>
                  <a:off x="3419947" y="5729686"/>
                  <a:ext cx="566832" cy="312737"/>
                </a:xfrm>
                <a:prstGeom prst="rect">
                  <a:avLst/>
                </a:prstGeom>
                <a:solidFill>
                  <a:schemeClr val="accent6"/>
                </a:solidFill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2F89A1C-0BB7-48FC-B618-B1B495CDD33A}"/>
                    </a:ext>
                  </a:extLst>
                </p:cNvPr>
                <p:cNvSpPr/>
                <p:nvPr/>
              </p:nvSpPr>
              <p:spPr>
                <a:xfrm>
                  <a:off x="3991542" y="5729686"/>
                  <a:ext cx="573183" cy="312737"/>
                </a:xfrm>
                <a:prstGeom prst="rect">
                  <a:avLst/>
                </a:prstGeom>
                <a:solidFill>
                  <a:schemeClr val="accent6"/>
                </a:solidFill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EFE04D80-5C58-45F5-BE4E-4CF5059B1900}"/>
                  </a:ext>
                </a:extLst>
              </p:cNvPr>
              <p:cNvGrpSpPr/>
              <p:nvPr/>
            </p:nvGrpSpPr>
            <p:grpSpPr>
              <a:xfrm>
                <a:off x="4550297" y="5729468"/>
                <a:ext cx="1710159" cy="312517"/>
                <a:chOff x="2835797" y="5729468"/>
                <a:chExt cx="1710159" cy="312517"/>
              </a:xfrm>
              <a:solidFill>
                <a:schemeClr val="bg1"/>
              </a:solidFill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C63395C1-434D-40F3-982E-89FA404A0CCD}"/>
                    </a:ext>
                  </a:extLst>
                </p:cNvPr>
                <p:cNvSpPr/>
                <p:nvPr/>
              </p:nvSpPr>
              <p:spPr>
                <a:xfrm>
                  <a:off x="2835797" y="5729468"/>
                  <a:ext cx="567159" cy="312517"/>
                </a:xfrm>
                <a:prstGeom prst="rect">
                  <a:avLst/>
                </a:prstGeom>
                <a:grpFill/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B8B7BE04-FB07-481A-9271-78A31C45C09D}"/>
                    </a:ext>
                  </a:extLst>
                </p:cNvPr>
                <p:cNvSpPr/>
                <p:nvPr/>
              </p:nvSpPr>
              <p:spPr>
                <a:xfrm>
                  <a:off x="3407297" y="5729468"/>
                  <a:ext cx="567159" cy="312517"/>
                </a:xfrm>
                <a:prstGeom prst="rect">
                  <a:avLst/>
                </a:prstGeom>
                <a:grpFill/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8E8B8285-CC8E-464F-AD7C-82DC1785A361}"/>
                    </a:ext>
                  </a:extLst>
                </p:cNvPr>
                <p:cNvSpPr/>
                <p:nvPr/>
              </p:nvSpPr>
              <p:spPr>
                <a:xfrm>
                  <a:off x="3978797" y="5729468"/>
                  <a:ext cx="567159" cy="312517"/>
                </a:xfrm>
                <a:prstGeom prst="rect">
                  <a:avLst/>
                </a:prstGeom>
                <a:grpFill/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graphicFrame>
          <p:nvGraphicFramePr>
            <p:cNvPr id="9230" name="Object 10">
              <a:extLst>
                <a:ext uri="{FF2B5EF4-FFF2-40B4-BE49-F238E27FC236}">
                  <a16:creationId xmlns:a16="http://schemas.microsoft.com/office/drawing/2014/main" id="{0C29BA6F-8FAC-4EEC-A6C9-67908152B1E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92741" y="5531373"/>
            <a:ext cx="157162" cy="527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Equation" r:id="rId9" imgW="215806" imgH="723586" progId="Equation.DSMT4">
                    <p:embed/>
                  </p:oleObj>
                </mc:Choice>
                <mc:Fallback>
                  <p:oleObj name="Equation" r:id="rId9" imgW="215806" imgH="723586" progId="Equation.DSMT4">
                    <p:embed/>
                    <p:pic>
                      <p:nvPicPr>
                        <p:cNvPr id="9230" name="Object 10">
                          <a:extLst>
                            <a:ext uri="{FF2B5EF4-FFF2-40B4-BE49-F238E27FC236}">
                              <a16:creationId xmlns:a16="http://schemas.microsoft.com/office/drawing/2014/main" id="{0C29BA6F-8FAC-4EEC-A6C9-67908152B1E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2741" y="5531373"/>
                          <a:ext cx="157162" cy="527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" name="Line Callout 1 32">
            <a:extLst>
              <a:ext uri="{FF2B5EF4-FFF2-40B4-BE49-F238E27FC236}">
                <a16:creationId xmlns:a16="http://schemas.microsoft.com/office/drawing/2014/main" id="{2D2FABF7-CC47-4913-8557-066E5864C554}"/>
              </a:ext>
            </a:extLst>
          </p:cNvPr>
          <p:cNvSpPr/>
          <p:nvPr/>
        </p:nvSpPr>
        <p:spPr>
          <a:xfrm>
            <a:off x="7242175" y="5440363"/>
            <a:ext cx="3252788" cy="1192212"/>
          </a:xfrm>
          <a:prstGeom prst="borderCallout1">
            <a:avLst>
              <a:gd name="adj1" fmla="val 49724"/>
              <a:gd name="adj2" fmla="val -368"/>
              <a:gd name="adj3" fmla="val 57061"/>
              <a:gd name="adj4" fmla="val -22006"/>
            </a:avLst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20000"/>
              </a:lnSpc>
              <a:defRPr/>
            </a:pPr>
            <a:r>
              <a:rPr lang="en-US" dirty="0"/>
              <a:t>The same amount of each rectangle is colored. This means that      is equivalent to     .</a:t>
            </a:r>
          </a:p>
        </p:txBody>
      </p:sp>
      <p:graphicFrame>
        <p:nvGraphicFramePr>
          <p:cNvPr id="34" name="Object 11">
            <a:extLst>
              <a:ext uri="{FF2B5EF4-FFF2-40B4-BE49-F238E27FC236}">
                <a16:creationId xmlns:a16="http://schemas.microsoft.com/office/drawing/2014/main" id="{F57F4C1C-7E28-42E8-B67B-E49D1C6C57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34564" y="6170614"/>
          <a:ext cx="13017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1" imgW="177723" imgH="558558" progId="Equation.DSMT4">
                  <p:embed/>
                </p:oleObj>
              </mc:Choice>
              <mc:Fallback>
                <p:oleObj name="Equation" r:id="rId11" imgW="177723" imgH="558558" progId="Equation.DSMT4">
                  <p:embed/>
                  <p:pic>
                    <p:nvPicPr>
                      <p:cNvPr id="34" name="Object 11">
                        <a:extLst>
                          <a:ext uri="{FF2B5EF4-FFF2-40B4-BE49-F238E27FC236}">
                            <a16:creationId xmlns:a16="http://schemas.microsoft.com/office/drawing/2014/main" id="{F57F4C1C-7E28-42E8-B67B-E49D1C6C57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4564" y="6170614"/>
                        <a:ext cx="130175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>
            <a:extLst>
              <a:ext uri="{FF2B5EF4-FFF2-40B4-BE49-F238E27FC236}">
                <a16:creationId xmlns:a16="http://schemas.microsoft.com/office/drawing/2014/main" id="{5AF779A2-1F47-4B0A-8696-A8785F5ACF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23239" y="6149975"/>
          <a:ext cx="13017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13" imgW="177723" imgH="558558" progId="Equation.DSMT4">
                  <p:embed/>
                </p:oleObj>
              </mc:Choice>
              <mc:Fallback>
                <p:oleObj name="Equation" r:id="rId13" imgW="177723" imgH="558558" progId="Equation.DSMT4">
                  <p:embed/>
                  <p:pic>
                    <p:nvPicPr>
                      <p:cNvPr id="1036" name="Object 12">
                        <a:extLst>
                          <a:ext uri="{FF2B5EF4-FFF2-40B4-BE49-F238E27FC236}">
                            <a16:creationId xmlns:a16="http://schemas.microsoft.com/office/drawing/2014/main" id="{5AF779A2-1F47-4B0A-8696-A8785F5ACF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3239" y="6149975"/>
                        <a:ext cx="130175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738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5E066-6F43-4F11-B069-D1F8459B9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Finding Equivalent Fractions Using a </a:t>
            </a:r>
            <a:br>
              <a:rPr lang="en-US" dirty="0"/>
            </a:br>
            <a:r>
              <a:rPr lang="en-US" dirty="0"/>
              <a:t>Giant one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4AEF96-C782-4B1F-9126-C63B20F969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4400" dirty="0"/>
                  <a:t>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1  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400" dirty="0"/>
                  <a:t> = 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400" dirty="0"/>
                  <a:t> =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4AEF96-C782-4B1F-9126-C63B20F969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712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8C289-7D79-4570-A616-253B0472B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an equivalent fraction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D95B6A-7655-4957-B6C3-692FB8110C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sz="3600" dirty="0"/>
                  <a:t>  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/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600" dirty="0"/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/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 algn="ctr">
                  <a:buNone/>
                </a:pPr>
                <a:endParaRPr lang="en-US" sz="3600" dirty="0"/>
              </a:p>
              <a:p>
                <a:pPr marL="0" indent="0" algn="ctr">
                  <a:buNone/>
                </a:pPr>
                <a:endParaRPr lang="en-US" sz="3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D95B6A-7655-4957-B6C3-692FB8110C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68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3C502-F6FC-4193-BFB3-453880EAD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Write an equivalent fraction by dividing by a Giant One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F4A81D-DC58-44C3-A941-871EE78DCD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3600" dirty="0"/>
                  <a:t>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sz="3600" dirty="0"/>
                  <a:t>		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F4A81D-DC58-44C3-A941-871EE78DCD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9841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45788-9962-451C-A9C8-19F8FFF6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my Giant One?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F9B8CF-BD0F-409B-A8BD-A81DFADA693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4400" dirty="0"/>
                  <a:t> 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F9B8CF-BD0F-409B-A8BD-A81DFADA69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7454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>
            <a:extLst>
              <a:ext uri="{FF2B5EF4-FFF2-40B4-BE49-F238E27FC236}">
                <a16:creationId xmlns:a16="http://schemas.microsoft.com/office/drawing/2014/main" id="{08A9FC70-5FE4-4ED9-AF4C-FDFDA4496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09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Vocabulary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E3EBCA-18B5-486D-B507-E3AF23AD1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14400"/>
            <a:ext cx="8229600" cy="1481138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i="1">
                <a:solidFill>
                  <a:schemeClr val="tx2"/>
                </a:solidFill>
              </a:rPr>
              <a:t>Simplest Form</a:t>
            </a:r>
          </a:p>
          <a:p>
            <a:pPr marL="0" indent="0">
              <a:buNone/>
            </a:pPr>
            <a:r>
              <a:rPr lang="en-US" altLang="en-US" sz="2400"/>
              <a:t>A fraction where the numerator’s and denominator’s only common factor is 1.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6E269619-A05B-43D8-AC7A-98F7C53A5ED1}"/>
              </a:ext>
            </a:extLst>
          </p:cNvPr>
          <p:cNvSpPr txBox="1">
            <a:spLocks/>
          </p:cNvSpPr>
          <p:nvPr/>
        </p:nvSpPr>
        <p:spPr bwMode="auto">
          <a:xfrm>
            <a:off x="2244725" y="2884489"/>
            <a:ext cx="6999288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/>
              <a:t>Good to Know!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200"/>
              <a:t>Change a fraction into simplest form by repeatedly dividing by common factors until the only common factor between the numerator and denominator is 1.</a:t>
            </a:r>
          </a:p>
        </p:txBody>
      </p:sp>
      <p:pic>
        <p:nvPicPr>
          <p:cNvPr id="5" name="Picture 4" descr="lightbulb.png">
            <a:extLst>
              <a:ext uri="{FF2B5EF4-FFF2-40B4-BE49-F238E27FC236}">
                <a16:creationId xmlns:a16="http://schemas.microsoft.com/office/drawing/2014/main" id="{C5EE361A-5EAB-4A87-B602-4C15DBC9B7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0088" y="2708275"/>
            <a:ext cx="412750" cy="59055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6145" name="Object 1">
            <a:extLst>
              <a:ext uri="{FF2B5EF4-FFF2-40B4-BE49-F238E27FC236}">
                <a16:creationId xmlns:a16="http://schemas.microsoft.com/office/drawing/2014/main" id="{79F109E4-7042-4837-80B8-958FEBA950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97439" y="4927601"/>
          <a:ext cx="239712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459866" imgH="723586" progId="Equation.DSMT4">
                  <p:embed/>
                </p:oleObj>
              </mc:Choice>
              <mc:Fallback>
                <p:oleObj name="Equation" r:id="rId5" imgW="1459866" imgH="723586" progId="Equation.DSMT4">
                  <p:embed/>
                  <p:pic>
                    <p:nvPicPr>
                      <p:cNvPr id="6145" name="Object 1">
                        <a:extLst>
                          <a:ext uri="{FF2B5EF4-FFF2-40B4-BE49-F238E27FC236}">
                            <a16:creationId xmlns:a16="http://schemas.microsoft.com/office/drawing/2014/main" id="{79F109E4-7042-4837-80B8-958FEBA950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9" y="4927601"/>
                        <a:ext cx="2397125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2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5829C5-CCED-42ED-A9FF-CF90788D79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028825" y="757239"/>
            <a:ext cx="7159625" cy="5659438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2400" b="1" dirty="0"/>
              <a:t>Write           in simplest form.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 b="1" dirty="0"/>
          </a:p>
          <a:p>
            <a:pPr marL="0" indent="0">
              <a:spcBef>
                <a:spcPct val="0"/>
              </a:spcBef>
              <a:buNone/>
            </a:pPr>
            <a:endParaRPr lang="en-US" altLang="en-US" sz="2400" b="1" dirty="0"/>
          </a:p>
          <a:p>
            <a:pPr marL="0" indent="0">
              <a:spcBef>
                <a:spcPct val="0"/>
              </a:spcBef>
              <a:buNone/>
            </a:pPr>
            <a:endParaRPr lang="en-US" altLang="en-US" sz="2400" b="1" dirty="0">
              <a:solidFill>
                <a:schemeClr val="tx2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400" b="1" dirty="0">
              <a:solidFill>
                <a:schemeClr val="tx2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400" b="1" dirty="0">
              <a:solidFill>
                <a:schemeClr val="tx2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400" b="1" dirty="0">
              <a:solidFill>
                <a:schemeClr val="tx2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400" b="1" dirty="0">
              <a:solidFill>
                <a:schemeClr val="tx2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400" b="1" dirty="0"/>
          </a:p>
          <a:p>
            <a:pPr marL="0" indent="0">
              <a:spcBef>
                <a:spcPct val="0"/>
              </a:spcBef>
              <a:buNone/>
            </a:pPr>
            <a:endParaRPr lang="en-US" altLang="en-US" sz="2400" b="1" dirty="0"/>
          </a:p>
        </p:txBody>
      </p:sp>
      <p:graphicFrame>
        <p:nvGraphicFramePr>
          <p:cNvPr id="15364" name="Object 12">
            <a:extLst>
              <a:ext uri="{FF2B5EF4-FFF2-40B4-BE49-F238E27FC236}">
                <a16:creationId xmlns:a16="http://schemas.microsoft.com/office/drawing/2014/main" id="{9D9FBC1C-6C37-44E6-9123-FFC9F29909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09300"/>
              </p:ext>
            </p:extLst>
          </p:nvPr>
        </p:nvGraphicFramePr>
        <p:xfrm>
          <a:off x="2878139" y="642939"/>
          <a:ext cx="4603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215806" imgH="368140" progId="Equation.3">
                  <p:embed/>
                </p:oleObj>
              </mc:Choice>
              <mc:Fallback>
                <p:oleObj name="Equation" r:id="rId4" imgW="215806" imgH="368140" progId="Equation.3">
                  <p:embed/>
                  <p:pic>
                    <p:nvPicPr>
                      <p:cNvPr id="15364" name="Object 12">
                        <a:extLst>
                          <a:ext uri="{FF2B5EF4-FFF2-40B4-BE49-F238E27FC236}">
                            <a16:creationId xmlns:a16="http://schemas.microsoft.com/office/drawing/2014/main" id="{9D9FBC1C-6C37-44E6-9123-FFC9F29909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139" y="642939"/>
                        <a:ext cx="4603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7669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11DA24-6A69-4D2F-BDA0-FC8575AD98D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981200" y="1417638"/>
            <a:ext cx="8229600" cy="4525962"/>
          </a:xfrm>
          <a:prstGeom prst="rect">
            <a:avLst/>
          </a:prstGeom>
          <a:blipFill rotWithShape="0">
            <a:blip r:embed="rId2"/>
            <a:stretch>
              <a:fillRect l="-1111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08608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147</Words>
  <Application>Microsoft Office PowerPoint</Application>
  <PresentationFormat>Widescreen</PresentationFormat>
  <Paragraphs>50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Equation</vt:lpstr>
      <vt:lpstr>Warm-Up</vt:lpstr>
      <vt:lpstr>Vocabulary</vt:lpstr>
      <vt:lpstr>Finding Equivalent Fractions Using a  Giant one</vt:lpstr>
      <vt:lpstr>Write an equivalent fraction</vt:lpstr>
      <vt:lpstr>Write an equivalent fraction by dividing by a Giant One</vt:lpstr>
      <vt:lpstr>What is my Giant One?</vt:lpstr>
      <vt:lpstr>Vocabulary</vt:lpstr>
      <vt:lpstr>PowerPoint Presentation</vt:lpstr>
      <vt:lpstr>PowerPoint Presentation</vt:lpstr>
      <vt:lpstr>Exit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teresa</dc:creator>
  <cp:lastModifiedBy>teresa</cp:lastModifiedBy>
  <cp:revision>4</cp:revision>
  <dcterms:created xsi:type="dcterms:W3CDTF">2017-11-15T06:45:23Z</dcterms:created>
  <dcterms:modified xsi:type="dcterms:W3CDTF">2017-11-15T07:17:30Z</dcterms:modified>
</cp:coreProperties>
</file>